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58" r:id="rId4"/>
    <p:sldId id="259" r:id="rId5"/>
    <p:sldId id="260" r:id="rId6"/>
    <p:sldId id="261" r:id="rId7"/>
    <p:sldId id="263" r:id="rId8"/>
    <p:sldId id="264" r:id="rId9"/>
    <p:sldId id="267" r:id="rId10"/>
    <p:sldId id="268" r:id="rId11"/>
    <p:sldId id="269" r:id="rId12"/>
    <p:sldId id="270" r:id="rId13"/>
    <p:sldId id="271" r:id="rId14"/>
    <p:sldId id="273" r:id="rId15"/>
    <p:sldId id="274" r:id="rId16"/>
    <p:sldId id="275" r:id="rId17"/>
    <p:sldId id="314" r:id="rId18"/>
    <p:sldId id="315" r:id="rId19"/>
    <p:sldId id="316" r:id="rId20"/>
    <p:sldId id="295" r:id="rId21"/>
    <p:sldId id="283" r:id="rId22"/>
    <p:sldId id="284" r:id="rId23"/>
    <p:sldId id="285" r:id="rId24"/>
    <p:sldId id="286" r:id="rId25"/>
    <p:sldId id="287" r:id="rId26"/>
    <p:sldId id="288" r:id="rId27"/>
    <p:sldId id="289" r:id="rId28"/>
    <p:sldId id="290" r:id="rId29"/>
    <p:sldId id="291" r:id="rId30"/>
    <p:sldId id="292" r:id="rId31"/>
    <p:sldId id="277" r:id="rId32"/>
    <p:sldId id="31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9" d="100"/>
          <a:sy n="59" d="100"/>
        </p:scale>
        <p:origin x="-1464" y="-10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Student results</c:v>
                </c:pt>
              </c:strCache>
            </c:strRef>
          </c:tx>
          <c:dLbls>
            <c:showLegendKey val="0"/>
            <c:showVal val="1"/>
            <c:showCatName val="0"/>
            <c:showSerName val="0"/>
            <c:showPercent val="0"/>
            <c:showBubbleSize val="0"/>
            <c:showLeaderLines val="1"/>
          </c:dLbls>
          <c:cat>
            <c:strRef>
              <c:f>Sheet1!$A$2:$A$7</c:f>
              <c:strCache>
                <c:ptCount val="6"/>
                <c:pt idx="0">
                  <c:v>Mastery = 2</c:v>
                </c:pt>
                <c:pt idx="1">
                  <c:v>Proficent = 7</c:v>
                </c:pt>
                <c:pt idx="2">
                  <c:v>Emerging =4</c:v>
                </c:pt>
                <c:pt idx="3">
                  <c:v>Beginner =0</c:v>
                </c:pt>
                <c:pt idx="4">
                  <c:v>Needs Improvement = 1</c:v>
                </c:pt>
                <c:pt idx="5">
                  <c:v>Not Applicable = 4</c:v>
                </c:pt>
              </c:strCache>
            </c:strRef>
          </c:cat>
          <c:val>
            <c:numRef>
              <c:f>Sheet1!$B$2:$B$7</c:f>
              <c:numCache>
                <c:formatCode>0%</c:formatCode>
                <c:ptCount val="6"/>
                <c:pt idx="0">
                  <c:v>0.11</c:v>
                </c:pt>
                <c:pt idx="1">
                  <c:v>0.38</c:v>
                </c:pt>
                <c:pt idx="2">
                  <c:v>0.23</c:v>
                </c:pt>
                <c:pt idx="3">
                  <c:v>0</c:v>
                </c:pt>
                <c:pt idx="4">
                  <c:v>0.05</c:v>
                </c:pt>
                <c:pt idx="5">
                  <c:v>0.23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Sheet1!$B$1</c:f>
              <c:strCache>
                <c:ptCount val="1"/>
                <c:pt idx="0">
                  <c:v>results</c:v>
                </c:pt>
              </c:strCache>
            </c:strRef>
          </c:tx>
          <c:marker>
            <c:symbol val="none"/>
          </c:marker>
          <c:cat>
            <c:strRef>
              <c:f>Sheet1!$A$2:$A$15</c:f>
              <c:strCache>
                <c:ptCount val="14"/>
                <c:pt idx="0">
                  <c:v>A</c:v>
                </c:pt>
                <c:pt idx="1">
                  <c:v>C</c:v>
                </c:pt>
                <c:pt idx="2">
                  <c:v>D</c:v>
                </c:pt>
                <c:pt idx="3">
                  <c:v>F</c:v>
                </c:pt>
                <c:pt idx="4">
                  <c:v>G</c:v>
                </c:pt>
                <c:pt idx="5">
                  <c:v>I</c:v>
                </c:pt>
                <c:pt idx="6">
                  <c:v>J</c:v>
                </c:pt>
                <c:pt idx="7">
                  <c:v>L</c:v>
                </c:pt>
                <c:pt idx="8">
                  <c:v>M</c:v>
                </c:pt>
                <c:pt idx="9">
                  <c:v>N</c:v>
                </c:pt>
                <c:pt idx="10">
                  <c:v>O</c:v>
                </c:pt>
                <c:pt idx="11">
                  <c:v>P</c:v>
                </c:pt>
                <c:pt idx="12">
                  <c:v>Q</c:v>
                </c:pt>
                <c:pt idx="13">
                  <c:v>R</c:v>
                </c:pt>
              </c:strCache>
            </c:strRef>
          </c:cat>
          <c:val>
            <c:numRef>
              <c:f>Sheet1!$B$2:$B$15</c:f>
              <c:numCache>
                <c:formatCode>General</c:formatCode>
                <c:ptCount val="14"/>
                <c:pt idx="0">
                  <c:v>3</c:v>
                </c:pt>
                <c:pt idx="1">
                  <c:v>3</c:v>
                </c:pt>
                <c:pt idx="2">
                  <c:v>2</c:v>
                </c:pt>
                <c:pt idx="3">
                  <c:v>3</c:v>
                </c:pt>
                <c:pt idx="4">
                  <c:v>2</c:v>
                </c:pt>
                <c:pt idx="5">
                  <c:v>3</c:v>
                </c:pt>
                <c:pt idx="6">
                  <c:v>3</c:v>
                </c:pt>
                <c:pt idx="7">
                  <c:v>3</c:v>
                </c:pt>
                <c:pt idx="8">
                  <c:v>0</c:v>
                </c:pt>
                <c:pt idx="9">
                  <c:v>2</c:v>
                </c:pt>
                <c:pt idx="10">
                  <c:v>4</c:v>
                </c:pt>
                <c:pt idx="11">
                  <c:v>4</c:v>
                </c:pt>
                <c:pt idx="12">
                  <c:v>2</c:v>
                </c:pt>
                <c:pt idx="13">
                  <c:v>3</c:v>
                </c:pt>
              </c:numCache>
            </c:numRef>
          </c:val>
          <c:smooth val="0"/>
        </c:ser>
        <c:dLbls>
          <c:showLegendKey val="0"/>
          <c:showVal val="0"/>
          <c:showCatName val="0"/>
          <c:showSerName val="0"/>
          <c:showPercent val="0"/>
          <c:showBubbleSize val="0"/>
        </c:dLbls>
        <c:marker val="1"/>
        <c:smooth val="0"/>
        <c:axId val="107732352"/>
        <c:axId val="107738240"/>
      </c:lineChart>
      <c:catAx>
        <c:axId val="107732352"/>
        <c:scaling>
          <c:orientation val="minMax"/>
        </c:scaling>
        <c:delete val="0"/>
        <c:axPos val="b"/>
        <c:numFmt formatCode="General" sourceLinked="1"/>
        <c:majorTickMark val="out"/>
        <c:minorTickMark val="none"/>
        <c:tickLblPos val="nextTo"/>
        <c:crossAx val="107738240"/>
        <c:crosses val="autoZero"/>
        <c:auto val="1"/>
        <c:lblAlgn val="ctr"/>
        <c:lblOffset val="100"/>
        <c:noMultiLvlLbl val="0"/>
      </c:catAx>
      <c:valAx>
        <c:axId val="107738240"/>
        <c:scaling>
          <c:orientation val="minMax"/>
        </c:scaling>
        <c:delete val="0"/>
        <c:axPos val="l"/>
        <c:majorGridlines/>
        <c:numFmt formatCode="General" sourceLinked="1"/>
        <c:majorTickMark val="out"/>
        <c:minorTickMark val="none"/>
        <c:tickLblPos val="nextTo"/>
        <c:crossAx val="1077323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9BC7E7-EA8E-4DA7-915E-CC098D9BADCB}" type="datetimeFigureOut">
              <a:rPr lang="en-US" smtClean="0"/>
              <a:t>10/26/2015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F2F5E10-5301-4EE6-90D2-A6C4A3F62BE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9BC7E7-EA8E-4DA7-915E-CC098D9BADCB}"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9BC7E7-EA8E-4DA7-915E-CC098D9BADCB}"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9BC7E7-EA8E-4DA7-915E-CC098D9BADCB}"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79BC7E7-EA8E-4DA7-915E-CC098D9BADCB}"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F2F5E10-5301-4EE6-90D2-A6C4A3F62BE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9BC7E7-EA8E-4DA7-915E-CC098D9BADCB}"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79BC7E7-EA8E-4DA7-915E-CC098D9BADCB}" type="datetimeFigureOut">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9BC7E7-EA8E-4DA7-915E-CC098D9BADCB}" type="datetimeFigureOut">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9BC7E7-EA8E-4DA7-915E-CC098D9BADCB}"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79BC7E7-EA8E-4DA7-915E-CC098D9BADCB}"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79BC7E7-EA8E-4DA7-915E-CC098D9BADCB}" type="datetimeFigureOut">
              <a:rPr lang="en-US" smtClean="0"/>
              <a:t>10/26/2015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F2F5E10-5301-4EE6-90D2-A6C4A3F62BE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1.xlsx"/></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Fitness Assessment </a:t>
            </a:r>
            <a:br>
              <a:rPr lang="en-US" dirty="0" smtClean="0"/>
            </a:br>
            <a:r>
              <a:rPr lang="en-US" dirty="0" smtClean="0"/>
              <a:t>at Sweeney Elementary School</a:t>
            </a:r>
            <a:endParaRPr lang="en-US" dirty="0"/>
          </a:p>
        </p:txBody>
      </p:sp>
      <p:sp>
        <p:nvSpPr>
          <p:cNvPr id="3" name="Subtitle 2"/>
          <p:cNvSpPr>
            <a:spLocks noGrp="1"/>
          </p:cNvSpPr>
          <p:nvPr>
            <p:ph type="subTitle" idx="1"/>
          </p:nvPr>
        </p:nvSpPr>
        <p:spPr/>
        <p:txBody>
          <a:bodyPr>
            <a:normAutofit/>
          </a:bodyPr>
          <a:lstStyle/>
          <a:p>
            <a:r>
              <a:rPr lang="en-US" dirty="0" smtClean="0"/>
              <a:t>Brendan </a:t>
            </a:r>
            <a:r>
              <a:rPr lang="en-US" dirty="0" err="1" smtClean="0"/>
              <a:t>Gillotti</a:t>
            </a:r>
            <a:endParaRPr lang="en-US" dirty="0" smtClean="0"/>
          </a:p>
          <a:p>
            <a:r>
              <a:rPr lang="en-US" dirty="0" smtClean="0"/>
              <a:t>HPE 476</a:t>
            </a:r>
          </a:p>
          <a:p>
            <a:r>
              <a:rPr lang="en-US" dirty="0" smtClean="0"/>
              <a:t>Fall 2015</a:t>
            </a:r>
          </a:p>
          <a:p>
            <a:endParaRPr lang="en-US" dirty="0"/>
          </a:p>
        </p:txBody>
      </p:sp>
    </p:spTree>
    <p:extLst>
      <p:ext uri="{BB962C8B-B14F-4D97-AF65-F5344CB8AC3E}">
        <p14:creationId xmlns:p14="http://schemas.microsoft.com/office/powerpoint/2010/main" val="3105342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it a good or bad assessment?</a:t>
            </a:r>
            <a:endParaRPr lang="en-US" dirty="0"/>
          </a:p>
        </p:txBody>
      </p:sp>
      <p:sp>
        <p:nvSpPr>
          <p:cNvPr id="3" name="Content Placeholder 2"/>
          <p:cNvSpPr>
            <a:spLocks noGrp="1"/>
          </p:cNvSpPr>
          <p:nvPr>
            <p:ph idx="1"/>
          </p:nvPr>
        </p:nvSpPr>
        <p:spPr/>
        <p:txBody>
          <a:bodyPr>
            <a:normAutofit/>
          </a:bodyPr>
          <a:lstStyle/>
          <a:p>
            <a:r>
              <a:rPr lang="en-US" dirty="0"/>
              <a:t>This affective assessment would not be an assessment I would use for my classroom. </a:t>
            </a:r>
            <a:endParaRPr lang="en-US" dirty="0" smtClean="0"/>
          </a:p>
          <a:p>
            <a:r>
              <a:rPr lang="en-US" dirty="0" smtClean="0"/>
              <a:t>I </a:t>
            </a:r>
            <a:r>
              <a:rPr lang="en-US" dirty="0"/>
              <a:t>believe this test is too complicated for not only the students but for me in general making it not instructionally or developmentally appropriate. Having to constantly assess every student every class would be too difficult for me to fairly evaluate and give feedback on </a:t>
            </a:r>
            <a:endParaRPr lang="en-US" dirty="0" smtClean="0"/>
          </a:p>
          <a:p>
            <a:endParaRPr lang="en-US" dirty="0"/>
          </a:p>
        </p:txBody>
      </p:sp>
    </p:spTree>
    <p:extLst>
      <p:ext uri="{BB962C8B-B14F-4D97-AF65-F5344CB8AC3E}">
        <p14:creationId xmlns:p14="http://schemas.microsoft.com/office/powerpoint/2010/main" val="2870229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5</a:t>
            </a:r>
            <a:r>
              <a:rPr lang="en-US" dirty="0" smtClean="0"/>
              <a:t>. Mental Recall Assessment</a:t>
            </a:r>
            <a:endParaRPr lang="en-US" dirty="0"/>
          </a:p>
        </p:txBody>
      </p:sp>
      <p:pic>
        <p:nvPicPr>
          <p:cNvPr id="2050" name="Picture 2" descr="C:\Users\gillottib\AppData\Local\Microsoft\Windows\Temporary Internet Files\Content.IE5\ADF9A5S2\FullSizeRender.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99410" y="1905108"/>
            <a:ext cx="6561221" cy="405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708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it a good or bad assessment?</a:t>
            </a:r>
            <a:endParaRPr lang="en-US" dirty="0"/>
          </a:p>
        </p:txBody>
      </p:sp>
      <p:sp>
        <p:nvSpPr>
          <p:cNvPr id="3" name="Content Placeholder 2"/>
          <p:cNvSpPr>
            <a:spLocks noGrp="1"/>
          </p:cNvSpPr>
          <p:nvPr>
            <p:ph idx="1"/>
          </p:nvPr>
        </p:nvSpPr>
        <p:spPr/>
        <p:txBody>
          <a:bodyPr>
            <a:normAutofit fontScale="92500"/>
          </a:bodyPr>
          <a:lstStyle/>
          <a:p>
            <a:r>
              <a:rPr lang="en-US" dirty="0"/>
              <a:t>This </a:t>
            </a:r>
            <a:r>
              <a:rPr lang="en-US" dirty="0" smtClean="0"/>
              <a:t>cognitive </a:t>
            </a:r>
            <a:r>
              <a:rPr lang="en-US" dirty="0"/>
              <a:t>assessment is a very easy and </a:t>
            </a:r>
            <a:r>
              <a:rPr lang="en-US" dirty="0" smtClean="0"/>
              <a:t>valid </a:t>
            </a:r>
            <a:r>
              <a:rPr lang="en-US" dirty="0"/>
              <a:t>assessment. </a:t>
            </a:r>
            <a:r>
              <a:rPr lang="en-US" dirty="0" smtClean="0"/>
              <a:t>This assessment would ask student to draw or color in an area of the body that the pedometer should be warn on.</a:t>
            </a:r>
            <a:endParaRPr lang="en-US" dirty="0"/>
          </a:p>
          <a:p>
            <a:r>
              <a:rPr lang="en-US" dirty="0"/>
              <a:t>This test is developmentally appropriate because students are </a:t>
            </a:r>
            <a:r>
              <a:rPr lang="en-US" dirty="0" smtClean="0"/>
              <a:t>using their recollection of the demonstrations given to show me in their opinion where the best place to wear the pedometer is. This give student who struggle to write the chance to answer the same style of question in regards to where the pedometer should be warn.</a:t>
            </a:r>
            <a:endParaRPr lang="en-US" dirty="0"/>
          </a:p>
        </p:txBody>
      </p:sp>
    </p:spTree>
    <p:extLst>
      <p:ext uri="{BB962C8B-B14F-4D97-AF65-F5344CB8AC3E}">
        <p14:creationId xmlns:p14="http://schemas.microsoft.com/office/powerpoint/2010/main" val="1758663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a:t>
            </a:r>
            <a:r>
              <a:rPr lang="en-US" dirty="0" smtClean="0"/>
              <a:t>. Behavior Assessment Sheet</a:t>
            </a:r>
            <a:endParaRPr lang="en-US" dirty="0"/>
          </a:p>
        </p:txBody>
      </p:sp>
      <p:pic>
        <p:nvPicPr>
          <p:cNvPr id="1051" name="Picture 27" descr="C:\Users\gillottib\AppData\Local\Microsoft\Windows\Temporary Internet Files\Content.IE5\G25EMRQN\FullSizeRender.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99411" y="1874305"/>
            <a:ext cx="5887559" cy="425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638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it a good or bad assessment?</a:t>
            </a:r>
            <a:endParaRPr lang="en-US" dirty="0"/>
          </a:p>
        </p:txBody>
      </p:sp>
      <p:sp>
        <p:nvSpPr>
          <p:cNvPr id="3" name="Content Placeholder 2"/>
          <p:cNvSpPr>
            <a:spLocks noGrp="1"/>
          </p:cNvSpPr>
          <p:nvPr>
            <p:ph idx="1"/>
          </p:nvPr>
        </p:nvSpPr>
        <p:spPr/>
        <p:txBody>
          <a:bodyPr>
            <a:normAutofit/>
          </a:bodyPr>
          <a:lstStyle/>
          <a:p>
            <a:r>
              <a:rPr lang="en-US" dirty="0"/>
              <a:t>This test is developmentally and instructionally appropriate because it assess the basic </a:t>
            </a:r>
            <a:r>
              <a:rPr lang="en-US" dirty="0" smtClean="0"/>
              <a:t>behaviors a student should be practicing while in the gym or classroom setting</a:t>
            </a:r>
          </a:p>
          <a:p>
            <a:r>
              <a:rPr lang="en-US" dirty="0" smtClean="0"/>
              <a:t>The rubric lays out the criteria for each level this way student know exactly what they did or didn’t do to get the grade they did.</a:t>
            </a:r>
          </a:p>
        </p:txBody>
      </p:sp>
    </p:spTree>
    <p:extLst>
      <p:ext uri="{BB962C8B-B14F-4D97-AF65-F5344CB8AC3E}">
        <p14:creationId xmlns:p14="http://schemas.microsoft.com/office/powerpoint/2010/main" val="3276728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Combining to Create My Assessment</a:t>
            </a:r>
            <a:endParaRPr lang="en-US" dirty="0"/>
          </a:p>
        </p:txBody>
      </p:sp>
      <p:sp>
        <p:nvSpPr>
          <p:cNvPr id="3" name="Content Placeholder 2"/>
          <p:cNvSpPr>
            <a:spLocks noGrp="1"/>
          </p:cNvSpPr>
          <p:nvPr>
            <p:ph idx="1"/>
          </p:nvPr>
        </p:nvSpPr>
        <p:spPr/>
        <p:txBody>
          <a:bodyPr/>
          <a:lstStyle/>
          <a:p>
            <a:r>
              <a:rPr lang="en-US" dirty="0" smtClean="0"/>
              <a:t>To create my assessment, I took what I thought were the strengths out of all the assessments I found and combined them into 1 assessment. </a:t>
            </a:r>
            <a:endParaRPr lang="en-US" dirty="0"/>
          </a:p>
        </p:txBody>
      </p:sp>
    </p:spTree>
    <p:extLst>
      <p:ext uri="{BB962C8B-B14F-4D97-AF65-F5344CB8AC3E}">
        <p14:creationId xmlns:p14="http://schemas.microsoft.com/office/powerpoint/2010/main" val="3916750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Assessment</a:t>
            </a:r>
            <a:endParaRPr lang="en-US" dirty="0"/>
          </a:p>
        </p:txBody>
      </p:sp>
      <p:sp>
        <p:nvSpPr>
          <p:cNvPr id="3" name="Content Placeholder 2"/>
          <p:cNvSpPr>
            <a:spLocks noGrp="1"/>
          </p:cNvSpPr>
          <p:nvPr>
            <p:ph idx="1"/>
          </p:nvPr>
        </p:nvSpPr>
        <p:spPr/>
        <p:txBody>
          <a:bodyPr/>
          <a:lstStyle/>
          <a:p>
            <a:r>
              <a:rPr lang="en-US" dirty="0" smtClean="0"/>
              <a:t>The assessment I choose to do was conducted in a 3</a:t>
            </a:r>
            <a:r>
              <a:rPr lang="en-US" baseline="30000" dirty="0" smtClean="0"/>
              <a:t>rd</a:t>
            </a:r>
            <a:r>
              <a:rPr lang="en-US" dirty="0" smtClean="0"/>
              <a:t> Grade Class and the following aspects were assessed:</a:t>
            </a:r>
          </a:p>
          <a:p>
            <a:pPr lvl="2"/>
            <a:r>
              <a:rPr lang="en-US" dirty="0" smtClean="0"/>
              <a:t>1 Cognitive Assessment</a:t>
            </a:r>
          </a:p>
        </p:txBody>
      </p:sp>
    </p:spTree>
    <p:extLst>
      <p:ext uri="{BB962C8B-B14F-4D97-AF65-F5344CB8AC3E}">
        <p14:creationId xmlns:p14="http://schemas.microsoft.com/office/powerpoint/2010/main" val="3831387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617586"/>
          </a:xfrm>
        </p:spPr>
        <p:txBody>
          <a:bodyPr>
            <a:normAutofit fontScale="90000"/>
          </a:bodyPr>
          <a:lstStyle/>
          <a:p>
            <a:r>
              <a:rPr lang="en-US" dirty="0" smtClean="0"/>
              <a:t>Why was this Developmentally and Instructionally Appropriate?</a:t>
            </a:r>
            <a:endParaRPr lang="en-US" dirty="0"/>
          </a:p>
        </p:txBody>
      </p:sp>
      <p:sp>
        <p:nvSpPr>
          <p:cNvPr id="3" name="Content Placeholder 2"/>
          <p:cNvSpPr>
            <a:spLocks noGrp="1"/>
          </p:cNvSpPr>
          <p:nvPr>
            <p:ph idx="1"/>
          </p:nvPr>
        </p:nvSpPr>
        <p:spPr/>
        <p:txBody>
          <a:bodyPr/>
          <a:lstStyle/>
          <a:p>
            <a:pPr marL="349250" lvl="1" indent="0">
              <a:buNone/>
            </a:pPr>
            <a:endParaRPr lang="en-US" sz="2200" dirty="0" smtClean="0"/>
          </a:p>
          <a:p>
            <a:pPr marL="349250" lvl="1" indent="0">
              <a:buNone/>
            </a:pPr>
            <a:r>
              <a:rPr lang="en-US" dirty="0"/>
              <a:t>Instructionally Appropriate: Students were given this assessment at the end of class during the last lesson involving pedometers. This allowed for the student to hear the answers to all the questions numerous time in class prior to taking the written exam.</a:t>
            </a:r>
          </a:p>
          <a:p>
            <a:pPr marL="349250" lvl="1" indent="0">
              <a:buNone/>
            </a:pPr>
            <a:r>
              <a:rPr lang="en-US" dirty="0"/>
              <a:t>Developmentally Appropriate: Students have had previous practice with written exams in there classrooms and this allows for the students to have something visual to represent there learning.</a:t>
            </a:r>
          </a:p>
          <a:p>
            <a:pPr marL="349250" lvl="1" indent="0">
              <a:buNone/>
            </a:pPr>
            <a:endParaRPr lang="en-US" dirty="0" smtClean="0"/>
          </a:p>
        </p:txBody>
      </p:sp>
    </p:spTree>
    <p:extLst>
      <p:ext uri="{BB962C8B-B14F-4D97-AF65-F5344CB8AC3E}">
        <p14:creationId xmlns:p14="http://schemas.microsoft.com/office/powerpoint/2010/main" val="79704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I conduct my Assessment?</a:t>
            </a:r>
            <a:endParaRPr lang="en-US" dirty="0"/>
          </a:p>
        </p:txBody>
      </p:sp>
      <p:sp>
        <p:nvSpPr>
          <p:cNvPr id="3" name="Content Placeholder 2"/>
          <p:cNvSpPr>
            <a:spLocks noGrp="1"/>
          </p:cNvSpPr>
          <p:nvPr>
            <p:ph idx="1"/>
          </p:nvPr>
        </p:nvSpPr>
        <p:spPr>
          <a:xfrm>
            <a:off x="739775" y="2434681"/>
            <a:ext cx="7662864" cy="3267169"/>
          </a:xfrm>
        </p:spPr>
        <p:txBody>
          <a:bodyPr>
            <a:noAutofit/>
          </a:bodyPr>
          <a:lstStyle/>
          <a:p>
            <a:r>
              <a:rPr lang="en-US" sz="2000" dirty="0"/>
              <a:t>Students were observed by the teacher and assessed on specific criteria for each different assessment.</a:t>
            </a:r>
          </a:p>
          <a:p>
            <a:r>
              <a:rPr lang="en-US" sz="2000" dirty="0"/>
              <a:t>If the students showed the criteria they were given 1 point.</a:t>
            </a:r>
          </a:p>
          <a:p>
            <a:r>
              <a:rPr lang="en-US" sz="2000" dirty="0"/>
              <a:t>Each assessment had 4 distinct criteria. </a:t>
            </a:r>
          </a:p>
          <a:p>
            <a:r>
              <a:rPr lang="en-US" sz="2000" dirty="0"/>
              <a:t>Each student received a grade of either: Mastery (4pts), Proficient (3pts), Emerging (2pts), Beginner (1pts) or Needs Improvement (1pts) for each domain. </a:t>
            </a:r>
          </a:p>
          <a:p>
            <a:r>
              <a:rPr lang="en-US" sz="2000" dirty="0"/>
              <a:t>The following slides show the results that students in 1 specific class scored. </a:t>
            </a:r>
          </a:p>
          <a:p>
            <a:endParaRPr lang="en-US" dirty="0"/>
          </a:p>
        </p:txBody>
      </p:sp>
    </p:spTree>
    <p:extLst>
      <p:ext uri="{BB962C8B-B14F-4D97-AF65-F5344CB8AC3E}">
        <p14:creationId xmlns:p14="http://schemas.microsoft.com/office/powerpoint/2010/main" val="2858618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Demographics of the Class</a:t>
            </a:r>
            <a:endParaRPr lang="en-US" dirty="0"/>
          </a:p>
        </p:txBody>
      </p:sp>
      <p:sp>
        <p:nvSpPr>
          <p:cNvPr id="3" name="Content Placeholder 2"/>
          <p:cNvSpPr>
            <a:spLocks noGrp="1"/>
          </p:cNvSpPr>
          <p:nvPr>
            <p:ph idx="1"/>
          </p:nvPr>
        </p:nvSpPr>
        <p:spPr/>
        <p:txBody>
          <a:bodyPr>
            <a:noAutofit/>
          </a:bodyPr>
          <a:lstStyle/>
          <a:p>
            <a:r>
              <a:rPr lang="en-US" dirty="0"/>
              <a:t>18 Students</a:t>
            </a:r>
          </a:p>
          <a:p>
            <a:r>
              <a:rPr lang="en-US" dirty="0"/>
              <a:t>8 Female Students 10 Male Students</a:t>
            </a:r>
          </a:p>
          <a:p>
            <a:r>
              <a:rPr lang="en-US" dirty="0"/>
              <a:t>Ages 7-8</a:t>
            </a:r>
          </a:p>
          <a:p>
            <a:r>
              <a:rPr lang="en-US" dirty="0"/>
              <a:t>Student injuries and other reasons such as not being prepared or not participating were reasons for students not being apart of class.</a:t>
            </a:r>
          </a:p>
          <a:p>
            <a:r>
              <a:rPr lang="en-US" dirty="0"/>
              <a:t>Numerous absences of multiple students occurred during this assessment</a:t>
            </a:r>
          </a:p>
          <a:p>
            <a:endParaRPr lang="en-US" dirty="0"/>
          </a:p>
        </p:txBody>
      </p:sp>
    </p:spTree>
    <p:extLst>
      <p:ext uri="{BB962C8B-B14F-4D97-AF65-F5344CB8AC3E}">
        <p14:creationId xmlns:p14="http://schemas.microsoft.com/office/powerpoint/2010/main" val="71366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Selection of Assessment</a:t>
            </a:r>
            <a:endParaRPr lang="en-US" dirty="0"/>
          </a:p>
        </p:txBody>
      </p:sp>
      <p:sp>
        <p:nvSpPr>
          <p:cNvPr id="3" name="Content Placeholder 2"/>
          <p:cNvSpPr>
            <a:spLocks noGrp="1"/>
          </p:cNvSpPr>
          <p:nvPr>
            <p:ph idx="1"/>
          </p:nvPr>
        </p:nvSpPr>
        <p:spPr/>
        <p:txBody>
          <a:bodyPr/>
          <a:lstStyle/>
          <a:p>
            <a:r>
              <a:rPr lang="en-US" dirty="0" smtClean="0"/>
              <a:t>How did I come up with the assessment?</a:t>
            </a:r>
          </a:p>
          <a:p>
            <a:r>
              <a:rPr lang="en-US" dirty="0" smtClean="0"/>
              <a:t>In the next few slides, I will explain the different assessments I found and how they were or were not developmentally and instructionally appropriate.</a:t>
            </a:r>
          </a:p>
          <a:p>
            <a:r>
              <a:rPr lang="en-US" dirty="0" smtClean="0"/>
              <a:t>As well as, explaining how some of these assessments contributed to the assessment I chose to conduct.</a:t>
            </a:r>
            <a:endParaRPr lang="en-US" dirty="0"/>
          </a:p>
        </p:txBody>
      </p:sp>
    </p:spTree>
    <p:extLst>
      <p:ext uri="{BB962C8B-B14F-4D97-AF65-F5344CB8AC3E}">
        <p14:creationId xmlns:p14="http://schemas.microsoft.com/office/powerpoint/2010/main" val="3160012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this assessment Reliable </a:t>
            </a:r>
            <a:r>
              <a:rPr lang="en-US" smtClean="0"/>
              <a:t>and Valid?</a:t>
            </a:r>
            <a:endParaRPr lang="en-US"/>
          </a:p>
        </p:txBody>
      </p:sp>
      <p:sp>
        <p:nvSpPr>
          <p:cNvPr id="3" name="Content Placeholder 2"/>
          <p:cNvSpPr>
            <a:spLocks noGrp="1"/>
          </p:cNvSpPr>
          <p:nvPr>
            <p:ph idx="1"/>
          </p:nvPr>
        </p:nvSpPr>
        <p:spPr/>
        <p:txBody>
          <a:bodyPr/>
          <a:lstStyle/>
          <a:p>
            <a:r>
              <a:rPr lang="en-US" dirty="0" smtClean="0"/>
              <a:t>This assessment is very reliable because it all the questions were pulled from questions asked and answered during opening and closing each class leading up to the assessment.</a:t>
            </a:r>
          </a:p>
          <a:p>
            <a:r>
              <a:rPr lang="en-US" dirty="0" smtClean="0"/>
              <a:t>The assessment is also very valid because it was given to all third grade classes in the school to </a:t>
            </a:r>
            <a:r>
              <a:rPr lang="en-US" smtClean="0"/>
              <a:t>measure </a:t>
            </a:r>
            <a:r>
              <a:rPr lang="en-US" smtClean="0"/>
              <a:t>against.</a:t>
            </a:r>
            <a:endParaRPr lang="en-US" dirty="0"/>
          </a:p>
        </p:txBody>
      </p:sp>
    </p:spTree>
    <p:extLst>
      <p:ext uri="{BB962C8B-B14F-4D97-AF65-F5344CB8AC3E}">
        <p14:creationId xmlns:p14="http://schemas.microsoft.com/office/powerpoint/2010/main" val="2578816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Scoring Rubrics for Assessment</a:t>
            </a:r>
            <a:endParaRPr lang="en-US" dirty="0"/>
          </a:p>
        </p:txBody>
      </p:sp>
      <p:sp>
        <p:nvSpPr>
          <p:cNvPr id="3" name="Content Placeholder 2"/>
          <p:cNvSpPr>
            <a:spLocks noGrp="1"/>
          </p:cNvSpPr>
          <p:nvPr>
            <p:ph idx="1"/>
          </p:nvPr>
        </p:nvSpPr>
        <p:spPr>
          <a:xfrm>
            <a:off x="457200" y="2770094"/>
            <a:ext cx="7945439" cy="3267169"/>
          </a:xfrm>
        </p:spPr>
        <p:txBody>
          <a:bodyPr>
            <a:normAutofit fontScale="77500" lnSpcReduction="20000"/>
          </a:bodyPr>
          <a:lstStyle/>
          <a:p>
            <a:r>
              <a:rPr lang="en-US" dirty="0" smtClean="0"/>
              <a:t>Score 4 = Mastery Level</a:t>
            </a:r>
          </a:p>
          <a:p>
            <a:pPr lvl="1"/>
            <a:r>
              <a:rPr lang="en-US" dirty="0" smtClean="0"/>
              <a:t>Student shows understanding in all criteria listed</a:t>
            </a:r>
          </a:p>
          <a:p>
            <a:r>
              <a:rPr lang="en-US" dirty="0" smtClean="0"/>
              <a:t>Score 3 = </a:t>
            </a:r>
            <a:r>
              <a:rPr lang="en-US" dirty="0" err="1" smtClean="0"/>
              <a:t>Proficent</a:t>
            </a:r>
            <a:r>
              <a:rPr lang="en-US" dirty="0" smtClean="0"/>
              <a:t> Level</a:t>
            </a:r>
          </a:p>
          <a:p>
            <a:pPr lvl="1"/>
            <a:r>
              <a:rPr lang="en-US" dirty="0" smtClean="0"/>
              <a:t>Students show understanding in 3 out of 4 listed criteria </a:t>
            </a:r>
          </a:p>
          <a:p>
            <a:r>
              <a:rPr lang="en-US" dirty="0" smtClean="0"/>
              <a:t>Score 2 = Emerging Level</a:t>
            </a:r>
          </a:p>
          <a:p>
            <a:pPr lvl="1"/>
            <a:r>
              <a:rPr lang="en-US" dirty="0"/>
              <a:t>Students show understanding in 2</a:t>
            </a:r>
            <a:r>
              <a:rPr lang="en-US" dirty="0" smtClean="0"/>
              <a:t> </a:t>
            </a:r>
            <a:r>
              <a:rPr lang="en-US" dirty="0"/>
              <a:t>out of 4 listed criteria </a:t>
            </a:r>
          </a:p>
          <a:p>
            <a:r>
              <a:rPr lang="en-US" dirty="0" smtClean="0"/>
              <a:t>Score 1 = Beginner Level</a:t>
            </a:r>
          </a:p>
          <a:p>
            <a:pPr lvl="1"/>
            <a:r>
              <a:rPr lang="en-US" dirty="0"/>
              <a:t>Students show understanding in </a:t>
            </a:r>
            <a:r>
              <a:rPr lang="en-US" dirty="0" smtClean="0"/>
              <a:t>1 </a:t>
            </a:r>
            <a:r>
              <a:rPr lang="en-US" dirty="0"/>
              <a:t>out of 4 listed criteria </a:t>
            </a:r>
            <a:endParaRPr lang="en-US" dirty="0" smtClean="0"/>
          </a:p>
          <a:p>
            <a:r>
              <a:rPr lang="en-US" dirty="0" smtClean="0"/>
              <a:t>Score 0 = Needs Improvement </a:t>
            </a:r>
          </a:p>
          <a:p>
            <a:pPr lvl="1"/>
            <a:r>
              <a:rPr lang="en-US" dirty="0" smtClean="0"/>
              <a:t>Students do not show understanding in any of the listed criteria</a:t>
            </a:r>
            <a:endParaRPr lang="en-US" dirty="0"/>
          </a:p>
        </p:txBody>
      </p:sp>
    </p:spTree>
    <p:extLst>
      <p:ext uri="{BB962C8B-B14F-4D97-AF65-F5344CB8AC3E}">
        <p14:creationId xmlns:p14="http://schemas.microsoft.com/office/powerpoint/2010/main" val="2357830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Cognitive Assessment:</a:t>
            </a:r>
            <a:br>
              <a:rPr lang="en-US" dirty="0" smtClean="0"/>
            </a:br>
            <a:r>
              <a:rPr lang="en-US" dirty="0" smtClean="0"/>
              <a:t>Knowledge of Skills</a:t>
            </a:r>
            <a:endParaRPr lang="en-US" dirty="0"/>
          </a:p>
        </p:txBody>
      </p:sp>
      <p:sp>
        <p:nvSpPr>
          <p:cNvPr id="3" name="Content Placeholder 2"/>
          <p:cNvSpPr>
            <a:spLocks noGrp="1"/>
          </p:cNvSpPr>
          <p:nvPr>
            <p:ph idx="1"/>
          </p:nvPr>
        </p:nvSpPr>
        <p:spPr/>
        <p:txBody>
          <a:bodyPr/>
          <a:lstStyle/>
          <a:p>
            <a:r>
              <a:rPr lang="en-US" dirty="0" smtClean="0"/>
              <a:t>This assessment that I conducted was both a written and performance based assessment that showed if students understood concepts, rules and usage of the pedometers.</a:t>
            </a:r>
            <a:endParaRPr lang="en-US" dirty="0"/>
          </a:p>
        </p:txBody>
      </p:sp>
    </p:spTree>
    <p:extLst>
      <p:ext uri="{BB962C8B-B14F-4D97-AF65-F5344CB8AC3E}">
        <p14:creationId xmlns:p14="http://schemas.microsoft.com/office/powerpoint/2010/main" val="4137885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Knowledge &amp; usage Criteria </a:t>
            </a:r>
            <a:endParaRPr lang="en-US" dirty="0"/>
          </a:p>
        </p:txBody>
      </p:sp>
      <p:sp>
        <p:nvSpPr>
          <p:cNvPr id="3" name="Content Placeholder 2"/>
          <p:cNvSpPr>
            <a:spLocks noGrp="1"/>
          </p:cNvSpPr>
          <p:nvPr>
            <p:ph idx="1"/>
          </p:nvPr>
        </p:nvSpPr>
        <p:spPr/>
        <p:txBody>
          <a:bodyPr>
            <a:normAutofit/>
          </a:bodyPr>
          <a:lstStyle/>
          <a:p>
            <a:r>
              <a:rPr lang="en-US" dirty="0"/>
              <a:t>Students will be assessed on the following format for the forehand hit: </a:t>
            </a:r>
          </a:p>
          <a:p>
            <a:r>
              <a:rPr lang="en-US" dirty="0"/>
              <a:t>Students will receive 1 point by demonstrating competency in each category</a:t>
            </a:r>
          </a:p>
          <a:p>
            <a:pPr lvl="1"/>
            <a:r>
              <a:rPr lang="en-US" dirty="0" smtClean="0"/>
              <a:t>Carries pedometer correctly when walking with it</a:t>
            </a:r>
          </a:p>
          <a:p>
            <a:pPr lvl="1"/>
            <a:r>
              <a:rPr lang="en-US" dirty="0" smtClean="0"/>
              <a:t>Shows understanding of proper way to put it on</a:t>
            </a:r>
          </a:p>
          <a:p>
            <a:pPr lvl="1"/>
            <a:r>
              <a:rPr lang="en-US" dirty="0" smtClean="0"/>
              <a:t>Shows understanding of how to reset pedometer</a:t>
            </a:r>
          </a:p>
          <a:p>
            <a:pPr lvl="1"/>
            <a:r>
              <a:rPr lang="en-US" dirty="0" smtClean="0"/>
              <a:t>Follows all safety rules that go with the pedometers.</a:t>
            </a:r>
          </a:p>
        </p:txBody>
      </p:sp>
    </p:spTree>
    <p:extLst>
      <p:ext uri="{BB962C8B-B14F-4D97-AF65-F5344CB8AC3E}">
        <p14:creationId xmlns:p14="http://schemas.microsoft.com/office/powerpoint/2010/main" val="3172642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Knowledge &amp; Usage Assessment Data Sheets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77511768"/>
              </p:ext>
            </p:extLst>
          </p:nvPr>
        </p:nvGraphicFramePr>
        <p:xfrm>
          <a:off x="721894" y="1997576"/>
          <a:ext cx="7814378" cy="3557170"/>
        </p:xfrm>
        <a:graphic>
          <a:graphicData uri="http://schemas.openxmlformats.org/presentationml/2006/ole">
            <mc:AlternateContent xmlns:mc="http://schemas.openxmlformats.org/markup-compatibility/2006">
              <mc:Choice xmlns:v="urn:schemas-microsoft-com:vml" Requires="v">
                <p:oleObj spid="_x0000_s3082" name="Worksheet" r:id="rId4" imgW="9229776" imgH="4200532" progId="Excel.Sheet.12">
                  <p:embed/>
                </p:oleObj>
              </mc:Choice>
              <mc:Fallback>
                <p:oleObj name="Worksheet" r:id="rId4" imgW="9229776" imgH="4200532" progId="Excel.Sheet.12">
                  <p:embed/>
                  <p:pic>
                    <p:nvPicPr>
                      <p:cNvPr id="0" name=""/>
                      <p:cNvPicPr/>
                      <p:nvPr/>
                    </p:nvPicPr>
                    <p:blipFill>
                      <a:blip r:embed="rId5"/>
                      <a:stretch>
                        <a:fillRect/>
                      </a:stretch>
                    </p:blipFill>
                    <p:spPr>
                      <a:xfrm>
                        <a:off x="721894" y="1997576"/>
                        <a:ext cx="7814378" cy="3557170"/>
                      </a:xfrm>
                      <a:prstGeom prst="rect">
                        <a:avLst/>
                      </a:prstGeom>
                    </p:spPr>
                  </p:pic>
                </p:oleObj>
              </mc:Fallback>
            </mc:AlternateContent>
          </a:graphicData>
        </a:graphic>
      </p:graphicFrame>
    </p:spTree>
    <p:extLst>
      <p:ext uri="{BB962C8B-B14F-4D97-AF65-F5344CB8AC3E}">
        <p14:creationId xmlns:p14="http://schemas.microsoft.com/office/powerpoint/2010/main" val="3279626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Knowledge &amp; Strategies Results</a:t>
            </a:r>
            <a:endParaRPr lang="en-US" dirty="0"/>
          </a:p>
        </p:txBody>
      </p:sp>
      <p:graphicFrame>
        <p:nvGraphicFramePr>
          <p:cNvPr id="4" name="Chart 3"/>
          <p:cNvGraphicFramePr/>
          <p:nvPr>
            <p:extLst>
              <p:ext uri="{D42A27DB-BD31-4B8C-83A1-F6EECF244321}">
                <p14:modId xmlns:p14="http://schemas.microsoft.com/office/powerpoint/2010/main" val="4055090044"/>
              </p:ext>
            </p:extLst>
          </p:nvPr>
        </p:nvGraphicFramePr>
        <p:xfrm>
          <a:off x="1299410" y="20066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605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Test Characteristics</a:t>
            </a:r>
            <a:endParaRPr lang="en-US" dirty="0"/>
          </a:p>
        </p:txBody>
      </p:sp>
      <p:sp>
        <p:nvSpPr>
          <p:cNvPr id="3" name="Content Placeholder 2"/>
          <p:cNvSpPr>
            <a:spLocks noGrp="1"/>
          </p:cNvSpPr>
          <p:nvPr>
            <p:ph idx="1"/>
          </p:nvPr>
        </p:nvSpPr>
        <p:spPr/>
        <p:txBody>
          <a:bodyPr>
            <a:normAutofit/>
          </a:bodyPr>
          <a:lstStyle/>
          <a:p>
            <a:r>
              <a:rPr lang="en-US" dirty="0" smtClean="0"/>
              <a:t>This cognitive assessment was conducted to see if the students understood concepts writhing the things they have learned about using pedometers</a:t>
            </a:r>
          </a:p>
          <a:p>
            <a:r>
              <a:rPr lang="en-US" dirty="0" smtClean="0"/>
              <a:t>This was a </a:t>
            </a:r>
            <a:r>
              <a:rPr lang="en-US" dirty="0"/>
              <a:t>4</a:t>
            </a:r>
            <a:r>
              <a:rPr lang="en-US" dirty="0" smtClean="0"/>
              <a:t> question test that involved pictures and explanations of pedometer use.</a:t>
            </a:r>
          </a:p>
        </p:txBody>
      </p:sp>
    </p:spTree>
    <p:extLst>
      <p:ext uri="{BB962C8B-B14F-4D97-AF65-F5344CB8AC3E}">
        <p14:creationId xmlns:p14="http://schemas.microsoft.com/office/powerpoint/2010/main" val="3247700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Test Example </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02357" y="1417638"/>
            <a:ext cx="3236494" cy="4315326"/>
          </a:xfrm>
          <a:prstGeom prst="rect">
            <a:avLst/>
          </a:prstGeom>
        </p:spPr>
      </p:pic>
    </p:spTree>
    <p:extLst>
      <p:ext uri="{BB962C8B-B14F-4D97-AF65-F5344CB8AC3E}">
        <p14:creationId xmlns:p14="http://schemas.microsoft.com/office/powerpoint/2010/main" val="949044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a High Score on Quiz</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82565" y="1722439"/>
            <a:ext cx="3292203" cy="4389604"/>
          </a:xfrm>
          <a:prstGeom prst="rect">
            <a:avLst/>
          </a:prstGeom>
        </p:spPr>
      </p:pic>
    </p:spTree>
    <p:extLst>
      <p:ext uri="{BB962C8B-B14F-4D97-AF65-F5344CB8AC3E}">
        <p14:creationId xmlns:p14="http://schemas.microsoft.com/office/powerpoint/2010/main" val="3740413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a Poor Score on Quiz</a:t>
            </a: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75071" y="1748589"/>
            <a:ext cx="3293645" cy="4391527"/>
          </a:xfrm>
          <a:prstGeom prst="rect">
            <a:avLst/>
          </a:prstGeom>
        </p:spPr>
      </p:pic>
    </p:spTree>
    <p:extLst>
      <p:ext uri="{BB962C8B-B14F-4D97-AF65-F5344CB8AC3E}">
        <p14:creationId xmlns:p14="http://schemas.microsoft.com/office/powerpoint/2010/main" val="1578609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50" y="345141"/>
            <a:ext cx="8535150" cy="1143000"/>
          </a:xfrm>
        </p:spPr>
        <p:txBody>
          <a:bodyPr/>
          <a:lstStyle/>
          <a:p>
            <a:r>
              <a:rPr lang="en-US" sz="4000" dirty="0" smtClean="0"/>
              <a:t>1. Pedometer Quiz Sheets </a:t>
            </a:r>
            <a:endParaRPr lang="en-US" sz="40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47153" y="1792941"/>
            <a:ext cx="3088380" cy="3995510"/>
          </a:xfrm>
          <a:prstGeom prst="rect">
            <a:avLst/>
          </a:prstGeom>
        </p:spPr>
      </p:pic>
    </p:spTree>
    <p:extLst>
      <p:ext uri="{BB962C8B-B14F-4D97-AF65-F5344CB8AC3E}">
        <p14:creationId xmlns:p14="http://schemas.microsoft.com/office/powerpoint/2010/main" val="3404629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Written Test Score Results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07580206"/>
              </p:ext>
            </p:extLst>
          </p:nvPr>
        </p:nvGraphicFramePr>
        <p:xfrm>
          <a:off x="3100026" y="2346096"/>
          <a:ext cx="2820161" cy="3958450"/>
        </p:xfrm>
        <a:graphic>
          <a:graphicData uri="http://schemas.openxmlformats.org/drawingml/2006/table">
            <a:tbl>
              <a:tblPr/>
              <a:tblGrid>
                <a:gridCol w="1113221"/>
                <a:gridCol w="1706940"/>
              </a:tblGrid>
              <a:tr h="158338">
                <a:tc>
                  <a:txBody>
                    <a:bodyPr/>
                    <a:lstStyle/>
                    <a:p>
                      <a:pPr algn="ctr" fontAlgn="b"/>
                      <a:r>
                        <a:rPr lang="en-US" sz="900" b="0" i="1" u="sng" strike="noStrike" dirty="0">
                          <a:solidFill>
                            <a:srgbClr val="000000"/>
                          </a:solidFill>
                          <a:effectLst/>
                          <a:latin typeface="Times New Roman"/>
                          <a:cs typeface="Times New Roman"/>
                        </a:rPr>
                        <a:t>Name of Student</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1" u="sng" strike="noStrike">
                          <a:solidFill>
                            <a:srgbClr val="000000"/>
                          </a:solidFill>
                          <a:effectLst/>
                          <a:latin typeface="Times New Roman"/>
                          <a:cs typeface="Times New Roman"/>
                        </a:rPr>
                        <a:t>Written Test</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l" fontAlgn="b"/>
                      <a:endParaRPr lang="en-US" sz="900" b="0" i="0" u="none" strike="noStrike">
                        <a:solidFill>
                          <a:srgbClr val="000000"/>
                        </a:solidFill>
                        <a:effectLst/>
                        <a:latin typeface="Times New Roman"/>
                        <a:cs typeface="Times New Roman"/>
                      </a:endParaRPr>
                    </a:p>
                  </a:txBody>
                  <a:tcPr marL="8486" marR="8486" marT="848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1" u="sng" strike="noStrike" dirty="0">
                          <a:solidFill>
                            <a:srgbClr val="000000"/>
                          </a:solidFill>
                          <a:effectLst/>
                          <a:latin typeface="Times New Roman"/>
                          <a:cs typeface="Times New Roman"/>
                        </a:rPr>
                        <a:t>Results (out of </a:t>
                      </a:r>
                      <a:r>
                        <a:rPr lang="en-US" sz="900" b="0" i="1" u="sng" strike="noStrike" dirty="0" smtClean="0">
                          <a:solidFill>
                            <a:srgbClr val="000000"/>
                          </a:solidFill>
                          <a:effectLst/>
                          <a:latin typeface="Times New Roman"/>
                          <a:cs typeface="Times New Roman"/>
                        </a:rPr>
                        <a:t>4 </a:t>
                      </a:r>
                      <a:r>
                        <a:rPr lang="en-US" sz="900" b="0" i="1" u="sng" strike="noStrike" dirty="0">
                          <a:solidFill>
                            <a:srgbClr val="000000"/>
                          </a:solidFill>
                          <a:effectLst/>
                          <a:latin typeface="Times New Roman"/>
                          <a:cs typeface="Times New Roman"/>
                        </a:rPr>
                        <a:t>pts)</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1" i="0" u="none" strike="noStrike">
                          <a:solidFill>
                            <a:srgbClr val="000000"/>
                          </a:solidFill>
                          <a:effectLst/>
                          <a:latin typeface="Times New Roman"/>
                          <a:cs typeface="Times New Roman"/>
                        </a:rPr>
                        <a:t>A</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Times New Roman"/>
                          <a:cs typeface="Times New Roman"/>
                        </a:rPr>
                        <a:t>3</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1" i="0" u="none" strike="noStrike">
                          <a:solidFill>
                            <a:srgbClr val="000000"/>
                          </a:solidFill>
                          <a:effectLst/>
                          <a:latin typeface="Times New Roman"/>
                          <a:cs typeface="Times New Roman"/>
                        </a:rPr>
                        <a:t>B</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Times New Roman"/>
                          <a:cs typeface="Times New Roman"/>
                        </a:rPr>
                        <a:t>NA</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1" i="0" u="none" strike="noStrike" dirty="0">
                          <a:solidFill>
                            <a:srgbClr val="000000"/>
                          </a:solidFill>
                          <a:effectLst/>
                          <a:latin typeface="Times New Roman"/>
                          <a:cs typeface="Times New Roman"/>
                        </a:rPr>
                        <a:t>C</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Times New Roman"/>
                          <a:cs typeface="Times New Roman"/>
                        </a:rPr>
                        <a:t>3</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1" i="0" u="none" strike="noStrike">
                          <a:solidFill>
                            <a:srgbClr val="000000"/>
                          </a:solidFill>
                          <a:effectLst/>
                          <a:latin typeface="Times New Roman"/>
                          <a:cs typeface="Times New Roman"/>
                        </a:rPr>
                        <a:t>D</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Times New Roman"/>
                          <a:cs typeface="Times New Roman"/>
                        </a:rPr>
                        <a:t>2</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1" i="0" u="none" strike="noStrike">
                          <a:solidFill>
                            <a:srgbClr val="000000"/>
                          </a:solidFill>
                          <a:effectLst/>
                          <a:latin typeface="Times New Roman"/>
                          <a:cs typeface="Times New Roman"/>
                        </a:rPr>
                        <a:t>E</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Times New Roman"/>
                          <a:cs typeface="Times New Roman"/>
                        </a:rPr>
                        <a:t>NA</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1" i="0" u="none" strike="noStrike">
                          <a:solidFill>
                            <a:srgbClr val="000000"/>
                          </a:solidFill>
                          <a:effectLst/>
                          <a:latin typeface="Times New Roman"/>
                          <a:cs typeface="Times New Roman"/>
                        </a:rPr>
                        <a:t>F</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Times New Roman"/>
                          <a:cs typeface="Times New Roman"/>
                        </a:rPr>
                        <a:t>3</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1" i="0" u="none" strike="noStrike">
                          <a:solidFill>
                            <a:srgbClr val="000000"/>
                          </a:solidFill>
                          <a:effectLst/>
                          <a:latin typeface="Times New Roman"/>
                          <a:cs typeface="Times New Roman"/>
                        </a:rPr>
                        <a:t>G</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Times New Roman"/>
                          <a:cs typeface="Times New Roman"/>
                        </a:rPr>
                        <a:t>2</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1" i="0" u="none" strike="noStrike">
                          <a:solidFill>
                            <a:srgbClr val="000000"/>
                          </a:solidFill>
                          <a:effectLst/>
                          <a:latin typeface="Times New Roman"/>
                          <a:cs typeface="Times New Roman"/>
                        </a:rPr>
                        <a:t>H</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Times New Roman"/>
                          <a:cs typeface="Times New Roman"/>
                        </a:rPr>
                        <a:t>NA</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1" i="0" u="none" strike="noStrike">
                          <a:solidFill>
                            <a:srgbClr val="000000"/>
                          </a:solidFill>
                          <a:effectLst/>
                          <a:latin typeface="Times New Roman"/>
                          <a:cs typeface="Times New Roman"/>
                        </a:rPr>
                        <a:t>I</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Times New Roman"/>
                          <a:cs typeface="Times New Roman"/>
                        </a:rPr>
                        <a:t>3</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1" i="0" u="none" strike="noStrike">
                          <a:solidFill>
                            <a:srgbClr val="000000"/>
                          </a:solidFill>
                          <a:effectLst/>
                          <a:latin typeface="Times New Roman"/>
                          <a:cs typeface="Times New Roman"/>
                        </a:rPr>
                        <a:t>J</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Times New Roman"/>
                          <a:cs typeface="Times New Roman"/>
                        </a:rPr>
                        <a:t>3</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1" i="0" u="none" strike="noStrike">
                          <a:solidFill>
                            <a:srgbClr val="000000"/>
                          </a:solidFill>
                          <a:effectLst/>
                          <a:latin typeface="Times New Roman"/>
                          <a:cs typeface="Times New Roman"/>
                        </a:rPr>
                        <a:t>K</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Times New Roman"/>
                          <a:cs typeface="Times New Roman"/>
                        </a:rPr>
                        <a:t>NA</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1" i="0" u="none" strike="noStrike">
                          <a:solidFill>
                            <a:srgbClr val="000000"/>
                          </a:solidFill>
                          <a:effectLst/>
                          <a:latin typeface="Times New Roman"/>
                          <a:cs typeface="Times New Roman"/>
                        </a:rPr>
                        <a:t>L</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Times New Roman"/>
                          <a:cs typeface="Times New Roman"/>
                        </a:rPr>
                        <a:t>3</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1" i="0" u="none" strike="noStrike">
                          <a:solidFill>
                            <a:srgbClr val="000000"/>
                          </a:solidFill>
                          <a:effectLst/>
                          <a:latin typeface="Times New Roman"/>
                          <a:cs typeface="Times New Roman"/>
                        </a:rPr>
                        <a:t>M</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Times New Roman"/>
                          <a:cs typeface="Times New Roman"/>
                        </a:rPr>
                        <a:t>0</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1" i="0" u="none" strike="noStrike">
                          <a:solidFill>
                            <a:srgbClr val="000000"/>
                          </a:solidFill>
                          <a:effectLst/>
                          <a:latin typeface="Times New Roman"/>
                          <a:cs typeface="Times New Roman"/>
                        </a:rPr>
                        <a:t>N</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Times New Roman"/>
                          <a:cs typeface="Times New Roman"/>
                        </a:rPr>
                        <a:t>2</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1" i="0" u="none" strike="noStrike" dirty="0">
                          <a:solidFill>
                            <a:srgbClr val="000000"/>
                          </a:solidFill>
                          <a:effectLst/>
                          <a:latin typeface="Times New Roman"/>
                          <a:cs typeface="Times New Roman"/>
                        </a:rPr>
                        <a:t>O</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Times New Roman"/>
                          <a:cs typeface="Times New Roman"/>
                        </a:rPr>
                        <a:t>4</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1" i="0" u="none" strike="noStrike" dirty="0">
                          <a:solidFill>
                            <a:srgbClr val="000000"/>
                          </a:solidFill>
                          <a:effectLst/>
                          <a:latin typeface="Times New Roman"/>
                          <a:cs typeface="Times New Roman"/>
                        </a:rPr>
                        <a:t>P</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Times New Roman"/>
                          <a:cs typeface="Times New Roman"/>
                        </a:rPr>
                        <a:t>4</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1" i="0" u="none" strike="noStrike" dirty="0">
                          <a:solidFill>
                            <a:srgbClr val="000000"/>
                          </a:solidFill>
                          <a:effectLst/>
                          <a:latin typeface="Times New Roman"/>
                          <a:cs typeface="Times New Roman"/>
                        </a:rPr>
                        <a:t>Q</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Times New Roman"/>
                          <a:cs typeface="Times New Roman"/>
                        </a:rPr>
                        <a:t>2</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1" i="0" u="none" strike="noStrike">
                          <a:solidFill>
                            <a:srgbClr val="000000"/>
                          </a:solidFill>
                          <a:effectLst/>
                          <a:latin typeface="Times New Roman"/>
                          <a:cs typeface="Times New Roman"/>
                        </a:rPr>
                        <a:t>R</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rgbClr val="000000"/>
                          </a:solidFill>
                          <a:effectLst/>
                          <a:latin typeface="Times New Roman"/>
                          <a:cs typeface="Times New Roman"/>
                        </a:rPr>
                        <a:t>3</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338">
                <a:tc>
                  <a:txBody>
                    <a:bodyPr/>
                    <a:lstStyle/>
                    <a:p>
                      <a:pPr algn="ctr" fontAlgn="b"/>
                      <a:r>
                        <a:rPr lang="en-US" sz="900" b="0" i="0" u="none" strike="noStrike">
                          <a:solidFill>
                            <a:srgbClr val="000000"/>
                          </a:solidFill>
                          <a:effectLst/>
                          <a:latin typeface="Times New Roman"/>
                          <a:cs typeface="Times New Roman"/>
                        </a:rPr>
                        <a:t> </a:t>
                      </a: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Times New Roman"/>
                          <a:cs typeface="Times New Roman"/>
                        </a:rPr>
                        <a:t>Written Test Average= </a:t>
                      </a:r>
                      <a:r>
                        <a:rPr lang="en-US" sz="900" b="1" i="0" u="none" strike="noStrike" dirty="0" smtClean="0">
                          <a:solidFill>
                            <a:srgbClr val="000000"/>
                          </a:solidFill>
                          <a:effectLst/>
                          <a:latin typeface="Times New Roman"/>
                          <a:cs typeface="Times New Roman"/>
                        </a:rPr>
                        <a:t>3.2</a:t>
                      </a:r>
                      <a:endParaRPr lang="en-US" sz="900" b="1" i="0" u="none" strike="noStrike" dirty="0">
                        <a:solidFill>
                          <a:srgbClr val="000000"/>
                        </a:solidFill>
                        <a:effectLst/>
                        <a:latin typeface="Times New Roman"/>
                        <a:cs typeface="Times New Roman"/>
                      </a:endParaRPr>
                    </a:p>
                  </a:txBody>
                  <a:tcPr marL="8486" marR="8486" marT="8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434728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Test Scores</a:t>
            </a:r>
            <a:endParaRPr lang="en-US" dirty="0"/>
          </a:p>
        </p:txBody>
      </p:sp>
      <p:graphicFrame>
        <p:nvGraphicFramePr>
          <p:cNvPr id="7" name="Chart 6"/>
          <p:cNvGraphicFramePr/>
          <p:nvPr>
            <p:extLst>
              <p:ext uri="{D42A27DB-BD31-4B8C-83A1-F6EECF244321}">
                <p14:modId xmlns:p14="http://schemas.microsoft.com/office/powerpoint/2010/main" val="4196429876"/>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432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Results</a:t>
            </a:r>
            <a:endParaRPr lang="en-US" dirty="0"/>
          </a:p>
        </p:txBody>
      </p:sp>
      <p:sp>
        <p:nvSpPr>
          <p:cNvPr id="3" name="Content Placeholder 2"/>
          <p:cNvSpPr>
            <a:spLocks noGrp="1"/>
          </p:cNvSpPr>
          <p:nvPr>
            <p:ph idx="1"/>
          </p:nvPr>
        </p:nvSpPr>
        <p:spPr>
          <a:xfrm>
            <a:off x="739775" y="2506555"/>
            <a:ext cx="7662864" cy="3267169"/>
          </a:xfrm>
        </p:spPr>
        <p:txBody>
          <a:bodyPr>
            <a:noAutofit/>
          </a:bodyPr>
          <a:lstStyle/>
          <a:p>
            <a:r>
              <a:rPr lang="en-US" dirty="0"/>
              <a:t>Each student received their results back on a photo copy of their original exam. This now gave them something to bring home and learn from.</a:t>
            </a:r>
          </a:p>
          <a:p>
            <a:r>
              <a:rPr lang="en-US" dirty="0"/>
              <a:t>Answers were reviewed as a class with the papers in front of the students allowing them the opportunity to mark the correct answer down for future reference. </a:t>
            </a:r>
          </a:p>
          <a:p>
            <a:endParaRPr lang="en-US" dirty="0" smtClean="0"/>
          </a:p>
        </p:txBody>
      </p:sp>
    </p:spTree>
    <p:extLst>
      <p:ext uri="{BB962C8B-B14F-4D97-AF65-F5344CB8AC3E}">
        <p14:creationId xmlns:p14="http://schemas.microsoft.com/office/powerpoint/2010/main" val="157527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it a good or bad assessment?</a:t>
            </a:r>
            <a:endParaRPr lang="en-US" dirty="0"/>
          </a:p>
        </p:txBody>
      </p:sp>
      <p:sp>
        <p:nvSpPr>
          <p:cNvPr id="3" name="Content Placeholder 2"/>
          <p:cNvSpPr>
            <a:spLocks noGrp="1"/>
          </p:cNvSpPr>
          <p:nvPr>
            <p:ph idx="1"/>
          </p:nvPr>
        </p:nvSpPr>
        <p:spPr/>
        <p:txBody>
          <a:bodyPr>
            <a:normAutofit/>
          </a:bodyPr>
          <a:lstStyle/>
          <a:p>
            <a:r>
              <a:rPr lang="en-US" dirty="0"/>
              <a:t>This assessment is developmentally and instructionally appropriate for my class because it </a:t>
            </a:r>
            <a:r>
              <a:rPr lang="en-US" dirty="0" smtClean="0"/>
              <a:t>adheres to the control level of my class and is directly related to what we are learning in the unit.</a:t>
            </a:r>
          </a:p>
          <a:p>
            <a:r>
              <a:rPr lang="en-US" dirty="0" smtClean="0"/>
              <a:t>I do think this would be a good assessment for my student because it allows for student to show what they have learned and retained over the course of the class rather then being able to show they can do it.</a:t>
            </a:r>
          </a:p>
          <a:p>
            <a:endParaRPr lang="en-US" dirty="0"/>
          </a:p>
        </p:txBody>
      </p:sp>
    </p:spTree>
    <p:extLst>
      <p:ext uri="{BB962C8B-B14F-4D97-AF65-F5344CB8AC3E}">
        <p14:creationId xmlns:p14="http://schemas.microsoft.com/office/powerpoint/2010/main" val="3799892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Progress Sheets</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38096" y="1205442"/>
            <a:ext cx="3501230" cy="4964219"/>
          </a:xfrm>
          <a:prstGeom prst="rect">
            <a:avLst/>
          </a:prstGeom>
        </p:spPr>
      </p:pic>
    </p:spTree>
    <p:extLst>
      <p:ext uri="{BB962C8B-B14F-4D97-AF65-F5344CB8AC3E}">
        <p14:creationId xmlns:p14="http://schemas.microsoft.com/office/powerpoint/2010/main" val="2511704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it a good or bad assessment?</a:t>
            </a:r>
            <a:endParaRPr lang="en-US" dirty="0"/>
          </a:p>
        </p:txBody>
      </p:sp>
      <p:sp>
        <p:nvSpPr>
          <p:cNvPr id="4" name="Content Placeholder 3"/>
          <p:cNvSpPr>
            <a:spLocks noGrp="1"/>
          </p:cNvSpPr>
          <p:nvPr>
            <p:ph idx="1"/>
          </p:nvPr>
        </p:nvSpPr>
        <p:spPr/>
        <p:txBody>
          <a:bodyPr>
            <a:normAutofit/>
          </a:bodyPr>
          <a:lstStyle/>
          <a:p>
            <a:r>
              <a:rPr lang="en-US" dirty="0" smtClean="0"/>
              <a:t>I believe that this progress sheet would be a good assessment for my class because it would give student the chance to track progress while also giving them something to work towards. </a:t>
            </a:r>
          </a:p>
          <a:p>
            <a:r>
              <a:rPr lang="en-US" dirty="0" smtClean="0"/>
              <a:t>This sheet would hold students accountable and honest to their work.</a:t>
            </a:r>
          </a:p>
          <a:p>
            <a:endParaRPr lang="en-US" dirty="0"/>
          </a:p>
        </p:txBody>
      </p:sp>
    </p:spTree>
    <p:extLst>
      <p:ext uri="{BB962C8B-B14F-4D97-AF65-F5344CB8AC3E}">
        <p14:creationId xmlns:p14="http://schemas.microsoft.com/office/powerpoint/2010/main" val="3372474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Pedometer Step </a:t>
            </a:r>
            <a:r>
              <a:rPr lang="en-US" dirty="0"/>
              <a:t>L</a:t>
            </a:r>
            <a:r>
              <a:rPr lang="en-US" dirty="0" smtClean="0"/>
              <a:t>og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458" y="1988468"/>
            <a:ext cx="3834816" cy="3834816"/>
          </a:xfrm>
          <a:prstGeom prst="rect">
            <a:avLst/>
          </a:prstGeom>
        </p:spPr>
      </p:pic>
    </p:spTree>
    <p:extLst>
      <p:ext uri="{BB962C8B-B14F-4D97-AF65-F5344CB8AC3E}">
        <p14:creationId xmlns:p14="http://schemas.microsoft.com/office/powerpoint/2010/main" val="3461035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it a good or bad assessment?</a:t>
            </a:r>
            <a:endParaRPr lang="en-US" dirty="0"/>
          </a:p>
        </p:txBody>
      </p:sp>
      <p:sp>
        <p:nvSpPr>
          <p:cNvPr id="3" name="Content Placeholder 2"/>
          <p:cNvSpPr>
            <a:spLocks noGrp="1"/>
          </p:cNvSpPr>
          <p:nvPr>
            <p:ph idx="1"/>
          </p:nvPr>
        </p:nvSpPr>
        <p:spPr/>
        <p:txBody>
          <a:bodyPr>
            <a:normAutofit/>
          </a:bodyPr>
          <a:lstStyle/>
          <a:p>
            <a:r>
              <a:rPr lang="en-US" dirty="0" smtClean="0"/>
              <a:t>This assessment just like the progress sheet would work well in my school setting due to the fact that it is something that tracks growth and is completely independent for the other student in the class which make results more detailed for each student. </a:t>
            </a:r>
          </a:p>
          <a:p>
            <a:r>
              <a:rPr lang="en-US" dirty="0" smtClean="0"/>
              <a:t>This form of assessment give the teacher a chance to see that the students are making improvements as well as gives the student a opportunity to set goals for them self</a:t>
            </a:r>
            <a:endParaRPr lang="en-US" dirty="0"/>
          </a:p>
          <a:p>
            <a:pPr marL="0" indent="0">
              <a:buNone/>
            </a:pPr>
            <a:endParaRPr lang="en-US" dirty="0"/>
          </a:p>
        </p:txBody>
      </p:sp>
    </p:spTree>
    <p:extLst>
      <p:ext uri="{BB962C8B-B14F-4D97-AF65-F5344CB8AC3E}">
        <p14:creationId xmlns:p14="http://schemas.microsoft.com/office/powerpoint/2010/main" val="3372474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a:t>
            </a:r>
            <a:r>
              <a:rPr lang="en-US" dirty="0" smtClean="0"/>
              <a:t>. Pedometer Affective Assessment</a:t>
            </a:r>
            <a:endParaRPr lang="en-US" dirty="0"/>
          </a:p>
        </p:txBody>
      </p:sp>
      <p:pic>
        <p:nvPicPr>
          <p:cNvPr id="4" name="Picture 3" descr="IMG_1824.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1974272" y="1731818"/>
            <a:ext cx="4895272" cy="4895272"/>
          </a:xfrm>
          <a:prstGeom prst="rect">
            <a:avLst/>
          </a:prstGeom>
        </p:spPr>
      </p:pic>
    </p:spTree>
    <p:extLst>
      <p:ext uri="{BB962C8B-B14F-4D97-AF65-F5344CB8AC3E}">
        <p14:creationId xmlns:p14="http://schemas.microsoft.com/office/powerpoint/2010/main" val="20798896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695</TotalTime>
  <Words>1234</Words>
  <Application>Microsoft Office PowerPoint</Application>
  <PresentationFormat>On-screen Show (4:3)</PresentationFormat>
  <Paragraphs>132</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Apex</vt:lpstr>
      <vt:lpstr>Worksheet</vt:lpstr>
      <vt:lpstr>Fitness Assessment  at Sweeney Elementary School</vt:lpstr>
      <vt:lpstr>Selection of Assessment</vt:lpstr>
      <vt:lpstr>1. Pedometer Quiz Sheets </vt:lpstr>
      <vt:lpstr>Why is it a good or bad assessment?</vt:lpstr>
      <vt:lpstr>2. Progress Sheets</vt:lpstr>
      <vt:lpstr>Why is it a good or bad assessment?</vt:lpstr>
      <vt:lpstr>3. Pedometer Step Log</vt:lpstr>
      <vt:lpstr>Why is it a good or bad assessment?</vt:lpstr>
      <vt:lpstr>4. Pedometer Affective Assessment</vt:lpstr>
      <vt:lpstr>Why is it a good or bad assessment?</vt:lpstr>
      <vt:lpstr>5. Mental Recall Assessment</vt:lpstr>
      <vt:lpstr>Why is it a good or bad assessment?</vt:lpstr>
      <vt:lpstr>6. Behavior Assessment Sheet</vt:lpstr>
      <vt:lpstr>Why is it a good or bad assessment?</vt:lpstr>
      <vt:lpstr>Combining to Create My Assessment</vt:lpstr>
      <vt:lpstr>My Assessment</vt:lpstr>
      <vt:lpstr>Why was this Developmentally and Instructionally Appropriate?</vt:lpstr>
      <vt:lpstr>How did I conduct my Assessment?</vt:lpstr>
      <vt:lpstr>Demographics of the Class</vt:lpstr>
      <vt:lpstr>Is this assessment Reliable and Valid?</vt:lpstr>
      <vt:lpstr>Scoring Rubrics for Assessment</vt:lpstr>
      <vt:lpstr>Cognitive Assessment: Knowledge of Skills</vt:lpstr>
      <vt:lpstr>Knowledge &amp; usage Criteria </vt:lpstr>
      <vt:lpstr>Knowledge &amp; Usage Assessment Data Sheets</vt:lpstr>
      <vt:lpstr>Knowledge &amp; Strategies Results</vt:lpstr>
      <vt:lpstr>Written Test Characteristics</vt:lpstr>
      <vt:lpstr>Written Test Example </vt:lpstr>
      <vt:lpstr>Example of a High Score on Quiz</vt:lpstr>
      <vt:lpstr>Example of a Poor Score on Quiz</vt:lpstr>
      <vt:lpstr>Written Test Score Results</vt:lpstr>
      <vt:lpstr>Written Test Scores</vt:lpstr>
      <vt:lpstr>Sharing Results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Badminton Assessment  at Kennelly School</dc:title>
  <dc:creator>Mike Devine</dc:creator>
  <cp:lastModifiedBy>Gillotti,Brendan J(student)</cp:lastModifiedBy>
  <cp:revision>41</cp:revision>
  <dcterms:created xsi:type="dcterms:W3CDTF">2015-02-24T22:45:53Z</dcterms:created>
  <dcterms:modified xsi:type="dcterms:W3CDTF">2015-10-27T01:23:41Z</dcterms:modified>
</cp:coreProperties>
</file>